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91" r:id="rId5"/>
    <p:sldId id="260" r:id="rId6"/>
    <p:sldId id="269" r:id="rId7"/>
    <p:sldId id="276" r:id="rId8"/>
    <p:sldId id="277" r:id="rId9"/>
    <p:sldId id="262" r:id="rId10"/>
    <p:sldId id="278" r:id="rId11"/>
    <p:sldId id="279" r:id="rId12"/>
    <p:sldId id="280" r:id="rId13"/>
    <p:sldId id="281" r:id="rId14"/>
    <p:sldId id="282" r:id="rId15"/>
    <p:sldId id="283" r:id="rId16"/>
    <p:sldId id="263" r:id="rId17"/>
    <p:sldId id="264" r:id="rId18"/>
    <p:sldId id="265" r:id="rId19"/>
    <p:sldId id="266" r:id="rId20"/>
    <p:sldId id="284" r:id="rId21"/>
    <p:sldId id="286" r:id="rId22"/>
    <p:sldId id="287" r:id="rId23"/>
    <p:sldId id="288" r:id="rId24"/>
    <p:sldId id="289" r:id="rId25"/>
    <p:sldId id="290"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F065AA4B-FC2D-4EAD-8BED-347DB03F7572}" type="datetimeFigureOut">
              <a:rPr lang="es-MX" smtClean="0"/>
              <a:pPr/>
              <a:t>21/08/2020</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42A936B-9FFA-4F2D-905E-EDF713EA708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065AA4B-FC2D-4EAD-8BED-347DB03F7572}" type="datetimeFigureOut">
              <a:rPr lang="es-MX" smtClean="0"/>
              <a:pPr/>
              <a:t>21/08/2020</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F065AA4B-FC2D-4EAD-8BED-347DB03F7572}" type="datetimeFigureOut">
              <a:rPr lang="es-MX" smtClean="0"/>
              <a:pPr/>
              <a:t>21/08/2020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42A936B-9FFA-4F2D-905E-EDF713EA7084}"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F065AA4B-FC2D-4EAD-8BED-347DB03F7572}" type="datetimeFigureOut">
              <a:rPr lang="es-MX" smtClean="0"/>
              <a:pPr/>
              <a:t>21/08/2020</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42A936B-9FFA-4F2D-905E-EDF713EA7084}"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065AA4B-FC2D-4EAD-8BED-347DB03F7572}" type="datetimeFigureOut">
              <a:rPr lang="es-MX" smtClean="0"/>
              <a:pPr/>
              <a:t>21/08/2020</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42A936B-9FFA-4F2D-905E-EDF713EA708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MX" dirty="0" smtClean="0"/>
              <a:t>REUNIÓN CON PADRES DE FAMILIA </a:t>
            </a:r>
            <a:br>
              <a:rPr lang="es-MX" dirty="0" smtClean="0"/>
            </a:br>
            <a:r>
              <a:rPr lang="es-MX" sz="3100" u="sng" dirty="0" smtClean="0"/>
              <a:t>PRIMER GRADO</a:t>
            </a:r>
            <a:endParaRPr lang="es-MX" sz="3100" u="sng" dirty="0"/>
          </a:p>
        </p:txBody>
      </p:sp>
      <p:sp>
        <p:nvSpPr>
          <p:cNvPr id="3" name="2 Subtítulo"/>
          <p:cNvSpPr>
            <a:spLocks noGrp="1"/>
          </p:cNvSpPr>
          <p:nvPr>
            <p:ph type="subTitle" idx="1"/>
          </p:nvPr>
        </p:nvSpPr>
        <p:spPr/>
        <p:txBody>
          <a:bodyPr>
            <a:normAutofit/>
          </a:bodyPr>
          <a:lstStyle/>
          <a:p>
            <a:pPr algn="ctr"/>
            <a:endParaRPr lang="es-MX" sz="2400" dirty="0" smtClean="0"/>
          </a:p>
          <a:p>
            <a:pPr algn="ctr"/>
            <a:r>
              <a:rPr lang="es-MX" sz="2400" dirty="0" smtClean="0"/>
              <a:t>MARTES 18 DE AGOSTO DE 2020</a:t>
            </a:r>
            <a:endParaRPr lang="es-MX" sz="2400" dirty="0"/>
          </a:p>
        </p:txBody>
      </p:sp>
      <p:pic>
        <p:nvPicPr>
          <p:cNvPr id="4" name="3 Imagen" descr="Escudo+ - copia.jpg"/>
          <p:cNvPicPr>
            <a:picLocks noChangeAspect="1"/>
          </p:cNvPicPr>
          <p:nvPr/>
        </p:nvPicPr>
        <p:blipFill>
          <a:blip r:embed="rId2" cstate="print"/>
          <a:stretch>
            <a:fillRect/>
          </a:stretch>
        </p:blipFill>
        <p:spPr>
          <a:xfrm>
            <a:off x="6948264" y="4705350"/>
            <a:ext cx="2195736" cy="2152650"/>
          </a:xfrm>
          <a:prstGeom prst="rect">
            <a:avLst/>
          </a:prstGeom>
        </p:spPr>
      </p:pic>
    </p:spTree>
    <p:extLst>
      <p:ext uri="{BB962C8B-B14F-4D97-AF65-F5344CB8AC3E}">
        <p14:creationId xmlns:p14="http://schemas.microsoft.com/office/powerpoint/2010/main" val="4002968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JOSÉ EDILBERTO RAMÍREZ RANGEL</a:t>
            </a:r>
          </a:p>
          <a:p>
            <a:pPr marL="109728" indent="0" algn="ctr">
              <a:buNone/>
            </a:pPr>
            <a:endParaRPr lang="es-MX" sz="4000" dirty="0" smtClean="0"/>
          </a:p>
          <a:p>
            <a:pPr algn="ctr">
              <a:buNone/>
            </a:pPr>
            <a:r>
              <a:rPr lang="es-MX" sz="3200" dirty="0" smtClean="0"/>
              <a:t>FCE        Vida Saludable  	</a:t>
            </a:r>
            <a:r>
              <a:rPr lang="es-MX" sz="3200" dirty="0" err="1" smtClean="0"/>
              <a:t>Intellectus</a:t>
            </a:r>
            <a:endParaRPr lang="es-MX" sz="3200" dirty="0" smtClean="0"/>
          </a:p>
          <a:p>
            <a:pPr marL="109728" indent="0" algn="ctr">
              <a:buNone/>
            </a:pPr>
            <a:endParaRPr lang="es-MX" sz="2000" dirty="0" smtClean="0"/>
          </a:p>
          <a:p>
            <a:pPr marL="109728" indent="0" algn="ctr">
              <a:buNone/>
            </a:pPr>
            <a:r>
              <a:rPr lang="es-MX" sz="2000" dirty="0" smtClean="0"/>
              <a:t>Correo Institucional</a:t>
            </a:r>
          </a:p>
          <a:p>
            <a:pPr marL="109728" indent="0" algn="ctr">
              <a:buNone/>
            </a:pPr>
            <a:r>
              <a:rPr lang="es-MX" sz="2000" dirty="0" smtClean="0"/>
              <a:t>edilberto.ramirez@colegioosioyocampo.edu.mx</a:t>
            </a:r>
            <a:endParaRPr lang="es-MX" sz="2000" dirty="0"/>
          </a:p>
        </p:txBody>
      </p:sp>
      <p:sp>
        <p:nvSpPr>
          <p:cNvPr id="2" name="1 Título"/>
          <p:cNvSpPr>
            <a:spLocks noGrp="1"/>
          </p:cNvSpPr>
          <p:nvPr>
            <p:ph type="title"/>
          </p:nvPr>
        </p:nvSpPr>
        <p:spPr/>
        <p:txBody>
          <a:bodyPr/>
          <a:lstStyle/>
          <a:p>
            <a:r>
              <a:rPr lang="es-MX" dirty="0" smtClean="0"/>
              <a:t>DOCENTE: </a:t>
            </a:r>
            <a:endParaRPr lang="es-MX" dirty="0"/>
          </a:p>
        </p:txBody>
      </p:sp>
      <p:pic>
        <p:nvPicPr>
          <p:cNvPr id="6146" name="Picture 2" descr="C:\Users\Dalila\AppData\Local\Microsoft\Windows\Temporary Internet Files\Content.IE5\O4U9QZC3\04[1].jpg"/>
          <p:cNvPicPr>
            <a:picLocks noChangeAspect="1" noChangeArrowheads="1"/>
          </p:cNvPicPr>
          <p:nvPr/>
        </p:nvPicPr>
        <p:blipFill>
          <a:blip r:embed="rId2" cstate="print"/>
          <a:srcRect/>
          <a:stretch>
            <a:fillRect/>
          </a:stretch>
        </p:blipFill>
        <p:spPr bwMode="auto">
          <a:xfrm>
            <a:off x="6983760" y="5242889"/>
            <a:ext cx="2160240" cy="1656184"/>
          </a:xfrm>
          <a:prstGeom prst="rect">
            <a:avLst/>
          </a:prstGeom>
          <a:noFill/>
        </p:spPr>
      </p:pic>
    </p:spTree>
    <p:extLst>
      <p:ext uri="{BB962C8B-B14F-4D97-AF65-F5344CB8AC3E}">
        <p14:creationId xmlns:p14="http://schemas.microsoft.com/office/powerpoint/2010/main" val="331980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MARTHA ELENA GUTIÉRREZ CASTAÑEDA</a:t>
            </a:r>
          </a:p>
          <a:p>
            <a:pPr marL="109728" indent="0" algn="ctr">
              <a:buNone/>
            </a:pPr>
            <a:endParaRPr lang="es-MX" sz="4000" dirty="0" smtClean="0"/>
          </a:p>
          <a:p>
            <a:pPr algn="ctr">
              <a:buNone/>
            </a:pPr>
            <a:r>
              <a:rPr lang="es-MX" sz="4000" dirty="0" smtClean="0"/>
              <a:t>Artes danza    	</a:t>
            </a:r>
            <a:r>
              <a:rPr lang="es-MX" sz="4000" dirty="0" err="1" smtClean="0"/>
              <a:t>Fé</a:t>
            </a:r>
            <a:endParaRPr lang="es-MX" sz="4000" dirty="0" smtClean="0"/>
          </a:p>
          <a:p>
            <a:pPr marL="109728" indent="0" algn="ctr">
              <a:buNone/>
            </a:pPr>
            <a:r>
              <a:rPr lang="es-MX" sz="2000" b="1" dirty="0" smtClean="0"/>
              <a:t>Correo Institucional</a:t>
            </a:r>
          </a:p>
          <a:p>
            <a:pPr marL="109728" indent="0" algn="ctr">
              <a:buNone/>
            </a:pPr>
            <a:r>
              <a:rPr lang="es-MX" sz="2000" b="1" dirty="0" smtClean="0"/>
              <a:t>martha.gutierrez@colegioosioyocampo.edu.mx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5122" name="Picture 2" descr="C:\Users\Dalila\AppData\Local\Microsoft\Windows\Temporary Internet Files\Content.IE5\UZ3G4I05\DSC_0337[1].JPG"/>
          <p:cNvPicPr>
            <a:picLocks noChangeAspect="1" noChangeArrowheads="1"/>
          </p:cNvPicPr>
          <p:nvPr/>
        </p:nvPicPr>
        <p:blipFill>
          <a:blip r:embed="rId2" cstate="print"/>
          <a:srcRect/>
          <a:stretch>
            <a:fillRect/>
          </a:stretch>
        </p:blipFill>
        <p:spPr bwMode="auto">
          <a:xfrm>
            <a:off x="7308303" y="5254185"/>
            <a:ext cx="1834909" cy="1633592"/>
          </a:xfrm>
          <a:prstGeom prst="rect">
            <a:avLst/>
          </a:prstGeom>
          <a:noFill/>
        </p:spPr>
      </p:pic>
    </p:spTree>
    <p:extLst>
      <p:ext uri="{BB962C8B-B14F-4D97-AF65-F5344CB8AC3E}">
        <p14:creationId xmlns:p14="http://schemas.microsoft.com/office/powerpoint/2010/main" val="3319805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SANTIAGO ULISES ÁLVAREZ JUÁREZ</a:t>
            </a:r>
          </a:p>
          <a:p>
            <a:pPr marL="109728" indent="0" algn="ctr">
              <a:buNone/>
            </a:pPr>
            <a:endParaRPr lang="es-MX" sz="4000" dirty="0" smtClean="0"/>
          </a:p>
          <a:p>
            <a:pPr algn="ctr">
              <a:buNone/>
            </a:pPr>
            <a:r>
              <a:rPr lang="es-MX" sz="4000" dirty="0" smtClean="0"/>
              <a:t>Artes visuales 	Tutor de 1ºA</a:t>
            </a:r>
          </a:p>
          <a:p>
            <a:pPr algn="ctr">
              <a:buNone/>
            </a:pPr>
            <a:endParaRPr lang="es-MX" sz="4000" dirty="0" smtClean="0"/>
          </a:p>
          <a:p>
            <a:pPr algn="ctr">
              <a:buNone/>
            </a:pPr>
            <a:r>
              <a:rPr lang="es-MX" sz="2000" b="1" dirty="0" smtClean="0"/>
              <a:t>Correo Institucional</a:t>
            </a:r>
          </a:p>
          <a:p>
            <a:pPr algn="ctr">
              <a:buNone/>
            </a:pPr>
            <a:r>
              <a:rPr lang="es-MX" sz="2000" b="1" dirty="0" smtClean="0"/>
              <a:t>santiago.alvarez@colegioosioyocampo.edu.mx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4099" name="Picture 3" descr="C:\Users\Dalila\AppData\Local\Microsoft\Windows\Temporary Internet Files\Content.IE5\O4U9QZC3\España_y_Parma_unidas_impulsan_las_ciencias_y_las_artes[1].jpg"/>
          <p:cNvPicPr>
            <a:picLocks noChangeAspect="1" noChangeArrowheads="1"/>
          </p:cNvPicPr>
          <p:nvPr/>
        </p:nvPicPr>
        <p:blipFill>
          <a:blip r:embed="rId2" cstate="print"/>
          <a:srcRect/>
          <a:stretch>
            <a:fillRect/>
          </a:stretch>
        </p:blipFill>
        <p:spPr bwMode="auto">
          <a:xfrm>
            <a:off x="7063494" y="5517232"/>
            <a:ext cx="2080505" cy="1340768"/>
          </a:xfrm>
          <a:prstGeom prst="rect">
            <a:avLst/>
          </a:prstGeom>
          <a:noFill/>
        </p:spPr>
      </p:pic>
    </p:spTree>
    <p:extLst>
      <p:ext uri="{BB962C8B-B14F-4D97-AF65-F5344CB8AC3E}">
        <p14:creationId xmlns:p14="http://schemas.microsoft.com/office/powerpoint/2010/main" val="3319805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EDUARDO SALVADOR GUTIÉRREZ ALVARADO</a:t>
            </a:r>
          </a:p>
          <a:p>
            <a:pPr algn="ctr">
              <a:buNone/>
            </a:pPr>
            <a:r>
              <a:rPr lang="es-MX" sz="4000" dirty="0" smtClean="0"/>
              <a:t>Educación Física</a:t>
            </a:r>
          </a:p>
          <a:p>
            <a:pPr marL="109728" indent="0" algn="ctr">
              <a:buNone/>
            </a:pPr>
            <a:endParaRPr lang="es-MX" sz="2000" dirty="0" smtClean="0"/>
          </a:p>
          <a:p>
            <a:pPr marL="109728" indent="0" algn="ctr">
              <a:buNone/>
            </a:pPr>
            <a:r>
              <a:rPr lang="es-MX" sz="2000" b="1" dirty="0" smtClean="0"/>
              <a:t>Correo Institucional</a:t>
            </a:r>
          </a:p>
          <a:p>
            <a:pPr marL="109728" indent="0" algn="ctr">
              <a:buNone/>
            </a:pPr>
            <a:r>
              <a:rPr lang="es-MX" sz="2000" b="1" dirty="0" smtClean="0"/>
              <a:t>eduardo.gutierrez@colegioosioyocampo.edu.mx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3074" name="Picture 2" descr="C:\Users\Dalila\AppData\Local\Microsoft\Windows\Temporary Internet Files\Content.IE5\UZ3G4I05\1200px-Jump_Set[1].jpg"/>
          <p:cNvPicPr>
            <a:picLocks noChangeAspect="1" noChangeArrowheads="1"/>
          </p:cNvPicPr>
          <p:nvPr/>
        </p:nvPicPr>
        <p:blipFill>
          <a:blip r:embed="rId2" cstate="print"/>
          <a:srcRect/>
          <a:stretch>
            <a:fillRect/>
          </a:stretch>
        </p:blipFill>
        <p:spPr bwMode="auto">
          <a:xfrm>
            <a:off x="7164288" y="5301208"/>
            <a:ext cx="1979712" cy="1556792"/>
          </a:xfrm>
          <a:prstGeom prst="rect">
            <a:avLst/>
          </a:prstGeom>
          <a:noFill/>
        </p:spPr>
      </p:pic>
    </p:spTree>
    <p:extLst>
      <p:ext uri="{BB962C8B-B14F-4D97-AF65-F5344CB8AC3E}">
        <p14:creationId xmlns:p14="http://schemas.microsoft.com/office/powerpoint/2010/main" val="3319805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ING. EULALIO ANTONIO GARAY TORRES</a:t>
            </a:r>
          </a:p>
          <a:p>
            <a:pPr algn="ctr">
              <a:buNone/>
            </a:pPr>
            <a:r>
              <a:rPr lang="es-MX" sz="4000" dirty="0" smtClean="0"/>
              <a:t>Informática</a:t>
            </a:r>
          </a:p>
          <a:p>
            <a:pPr algn="ctr">
              <a:buNone/>
            </a:pPr>
            <a:endParaRPr lang="es-MX" sz="2000" dirty="0"/>
          </a:p>
          <a:p>
            <a:pPr algn="ctr">
              <a:buNone/>
            </a:pPr>
            <a:r>
              <a:rPr lang="es-MX" sz="2000" b="1" dirty="0" smtClean="0"/>
              <a:t>Correo Institucional</a:t>
            </a:r>
          </a:p>
          <a:p>
            <a:pPr algn="ctr">
              <a:buNone/>
            </a:pPr>
            <a:r>
              <a:rPr lang="es-MX" sz="2000" b="1" dirty="0"/>
              <a:t>e</a:t>
            </a:r>
            <a:r>
              <a:rPr lang="es-MX" sz="2000" b="1" dirty="0" smtClean="0"/>
              <a:t>ulalio.garay@colegioosioyocampo.edu.mx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2050" name="Picture 2" descr="C:\Users\Dalila\AppData\Local\Microsoft\Windows\Temporary Internet Files\Content.IE5\UZ3G4I05\PC3[1].gif"/>
          <p:cNvPicPr>
            <a:picLocks noChangeAspect="1" noChangeArrowheads="1"/>
          </p:cNvPicPr>
          <p:nvPr/>
        </p:nvPicPr>
        <p:blipFill>
          <a:blip r:embed="rId2" cstate="print"/>
          <a:srcRect/>
          <a:stretch>
            <a:fillRect/>
          </a:stretch>
        </p:blipFill>
        <p:spPr bwMode="auto">
          <a:xfrm>
            <a:off x="6948264" y="5445224"/>
            <a:ext cx="2195736" cy="1412776"/>
          </a:xfrm>
          <a:prstGeom prst="rect">
            <a:avLst/>
          </a:prstGeom>
          <a:noFill/>
        </p:spPr>
      </p:pic>
    </p:spTree>
    <p:extLst>
      <p:ext uri="{BB962C8B-B14F-4D97-AF65-F5344CB8AC3E}">
        <p14:creationId xmlns:p14="http://schemas.microsoft.com/office/powerpoint/2010/main" val="331980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ING. JUAN VILLEGAS ENRIQUEZ</a:t>
            </a:r>
          </a:p>
          <a:p>
            <a:pPr algn="ctr">
              <a:buNone/>
            </a:pPr>
            <a:r>
              <a:rPr lang="es-MX" sz="4000" dirty="0" smtClean="0"/>
              <a:t>Robótica</a:t>
            </a:r>
          </a:p>
          <a:p>
            <a:pPr algn="ctr">
              <a:buNone/>
            </a:pPr>
            <a:endParaRPr lang="es-MX" sz="4000" dirty="0"/>
          </a:p>
          <a:p>
            <a:pPr algn="ctr">
              <a:buNone/>
            </a:pPr>
            <a:r>
              <a:rPr lang="es-MX" sz="2000" b="1" dirty="0" smtClean="0"/>
              <a:t>Correo Institucional</a:t>
            </a:r>
          </a:p>
          <a:p>
            <a:pPr algn="ctr">
              <a:buNone/>
            </a:pPr>
            <a:r>
              <a:rPr lang="es-MX" sz="2000" b="1" dirty="0" smtClean="0"/>
              <a:t>Juan.Villegas@colegioosioyocampo.edu.mx</a:t>
            </a:r>
            <a:r>
              <a:rPr lang="es-MX" sz="4000" b="1" dirty="0" smtClean="0"/>
              <a:t> </a:t>
            </a:r>
            <a:endParaRPr lang="es-MX" sz="4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1027" name="Picture 3" descr="C:\Users\Dalila\AppData\Local\Microsoft\Windows\Temporary Internet Files\Content.IE5\O4U9QZC3\Cartoon-Robot-Remix-by-Merlin2525[1].png"/>
          <p:cNvPicPr>
            <a:picLocks noChangeAspect="1" noChangeArrowheads="1"/>
          </p:cNvPicPr>
          <p:nvPr/>
        </p:nvPicPr>
        <p:blipFill>
          <a:blip r:embed="rId2" cstate="print"/>
          <a:srcRect/>
          <a:stretch>
            <a:fillRect/>
          </a:stretch>
        </p:blipFill>
        <p:spPr bwMode="auto">
          <a:xfrm>
            <a:off x="6820958" y="4797152"/>
            <a:ext cx="2334474" cy="2060848"/>
          </a:xfrm>
          <a:prstGeom prst="rect">
            <a:avLst/>
          </a:prstGeom>
          <a:noFill/>
        </p:spPr>
      </p:pic>
    </p:spTree>
    <p:extLst>
      <p:ext uri="{BB962C8B-B14F-4D97-AF65-F5344CB8AC3E}">
        <p14:creationId xmlns:p14="http://schemas.microsoft.com/office/powerpoint/2010/main" val="331980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LUNES 24 DE AGOSTO DE 2020</a:t>
            </a:r>
            <a:endParaRPr lang="es-MX" dirty="0"/>
          </a:p>
          <a:p>
            <a:r>
              <a:rPr lang="es-MX" dirty="0" smtClean="0"/>
              <a:t>7:50 </a:t>
            </a:r>
            <a:r>
              <a:rPr lang="es-MX" dirty="0" smtClean="0"/>
              <a:t>AM</a:t>
            </a:r>
          </a:p>
          <a:p>
            <a:endParaRPr lang="es-MX" dirty="0"/>
          </a:p>
          <a:p>
            <a:r>
              <a:rPr lang="es-MX" dirty="0" smtClean="0"/>
              <a:t>MODALIDAD: CLASE EN LINEA </a:t>
            </a:r>
          </a:p>
          <a:p>
            <a:r>
              <a:rPr lang="es-MX" dirty="0" smtClean="0"/>
              <a:t>GOOGLE MEET</a:t>
            </a:r>
          </a:p>
          <a:p>
            <a:r>
              <a:rPr lang="es-MX" dirty="0" smtClean="0"/>
              <a:t>CORREO GMAIL</a:t>
            </a:r>
          </a:p>
          <a:p>
            <a:endParaRPr lang="es-MX" dirty="0"/>
          </a:p>
          <a:p>
            <a:r>
              <a:rPr lang="es-MX" dirty="0" smtClean="0"/>
              <a:t>MODALIDAD: CLASE VIRTUAL</a:t>
            </a:r>
          </a:p>
          <a:p>
            <a:r>
              <a:rPr lang="es-MX" dirty="0" smtClean="0"/>
              <a:t>GOOGLE CLASSROOM (14 </a:t>
            </a:r>
            <a:r>
              <a:rPr lang="es-MX" dirty="0" err="1" smtClean="0"/>
              <a:t>sept</a:t>
            </a:r>
            <a:r>
              <a:rPr lang="es-MX" dirty="0" smtClean="0"/>
              <a:t>)</a:t>
            </a:r>
            <a:endParaRPr lang="es-MX" dirty="0"/>
          </a:p>
        </p:txBody>
      </p:sp>
      <p:sp>
        <p:nvSpPr>
          <p:cNvPr id="2" name="1 Título"/>
          <p:cNvSpPr>
            <a:spLocks noGrp="1"/>
          </p:cNvSpPr>
          <p:nvPr>
            <p:ph type="title"/>
          </p:nvPr>
        </p:nvSpPr>
        <p:spPr/>
        <p:txBody>
          <a:bodyPr/>
          <a:lstStyle/>
          <a:p>
            <a:r>
              <a:rPr lang="es-MX" dirty="0" smtClean="0"/>
              <a:t>II. INICIO DE CLASES</a:t>
            </a:r>
            <a:endParaRPr lang="es-MX" dirty="0"/>
          </a:p>
        </p:txBody>
      </p:sp>
    </p:spTree>
    <p:extLst>
      <p:ext uri="{BB962C8B-B14F-4D97-AF65-F5344CB8AC3E}">
        <p14:creationId xmlns:p14="http://schemas.microsoft.com/office/powerpoint/2010/main" val="33270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109728" indent="0" algn="just">
              <a:buNone/>
            </a:pPr>
            <a:r>
              <a:rPr lang="es-MX" dirty="0" smtClean="0"/>
              <a:t>1.- CLASE EN LÍNEA Y CLASE VIRTUAL</a:t>
            </a:r>
          </a:p>
          <a:p>
            <a:pPr marL="109728" indent="0" algn="just">
              <a:buNone/>
            </a:pPr>
            <a:r>
              <a:rPr lang="es-MX" dirty="0" smtClean="0"/>
              <a:t>a) </a:t>
            </a:r>
            <a:r>
              <a:rPr lang="es-MX" sz="2400" dirty="0" smtClean="0">
                <a:latin typeface="Arial" pitchFamily="34" charset="0"/>
                <a:cs typeface="Arial" pitchFamily="34" charset="0"/>
              </a:rPr>
              <a:t>Se </a:t>
            </a:r>
            <a:r>
              <a:rPr lang="es-MX" sz="2400" dirty="0" smtClean="0">
                <a:latin typeface="Arial" pitchFamily="34" charset="0"/>
                <a:cs typeface="Arial" pitchFamily="34" charset="0"/>
              </a:rPr>
              <a:t>utilizarán las plataformas de </a:t>
            </a:r>
            <a:r>
              <a:rPr lang="es-MX" sz="2800" b="1" dirty="0" smtClean="0">
                <a:latin typeface="Arial" pitchFamily="34" charset="0"/>
                <a:cs typeface="Arial" pitchFamily="34" charset="0"/>
              </a:rPr>
              <a:t>Google, </a:t>
            </a:r>
            <a:r>
              <a:rPr lang="es-MX" sz="2800" b="1" dirty="0" err="1" smtClean="0">
                <a:latin typeface="Arial" pitchFamily="34" charset="0"/>
                <a:cs typeface="Arial" pitchFamily="34" charset="0"/>
              </a:rPr>
              <a:t>Meet</a:t>
            </a:r>
            <a:r>
              <a:rPr lang="es-MX" sz="2800" b="1" dirty="0" smtClean="0">
                <a:latin typeface="Arial" pitchFamily="34" charset="0"/>
                <a:cs typeface="Arial" pitchFamily="34" charset="0"/>
              </a:rPr>
              <a:t> y </a:t>
            </a:r>
            <a:r>
              <a:rPr lang="es-MX" sz="2800" b="1" dirty="0" err="1" smtClean="0">
                <a:latin typeface="Arial" pitchFamily="34" charset="0"/>
                <a:cs typeface="Arial" pitchFamily="34" charset="0"/>
              </a:rPr>
              <a:t>Classroom</a:t>
            </a:r>
            <a:r>
              <a:rPr lang="es-MX" sz="2800" b="1" dirty="0" smtClean="0">
                <a:latin typeface="Arial" pitchFamily="34" charset="0"/>
                <a:cs typeface="Arial" pitchFamily="34" charset="0"/>
              </a:rPr>
              <a:t>, así como el correo electrónico </a:t>
            </a:r>
            <a:r>
              <a:rPr lang="es-MX" sz="2800" b="1" dirty="0" err="1" smtClean="0">
                <a:latin typeface="Arial" pitchFamily="34" charset="0"/>
                <a:cs typeface="Arial" pitchFamily="34" charset="0"/>
              </a:rPr>
              <a:t>Gmail</a:t>
            </a:r>
            <a:r>
              <a:rPr lang="es-MX" sz="2400" dirty="0" smtClean="0">
                <a:latin typeface="Arial" pitchFamily="34" charset="0"/>
                <a:cs typeface="Arial" pitchFamily="34" charset="0"/>
              </a:rPr>
              <a:t>,  durante la permanencia del confinamiento y hasta que las autoridades de salud y educativas den la indicación de volver a las clases presenciales</a:t>
            </a:r>
            <a:r>
              <a:rPr lang="es-MX" sz="2400" dirty="0" smtClean="0">
                <a:latin typeface="Arial" pitchFamily="34" charset="0"/>
                <a:cs typeface="Arial" pitchFamily="34" charset="0"/>
              </a:rPr>
              <a:t>.</a:t>
            </a:r>
          </a:p>
          <a:p>
            <a:pPr marL="109728" indent="0" algn="just">
              <a:buNone/>
            </a:pPr>
            <a:endParaRPr lang="es-MX" sz="2400" dirty="0" smtClean="0">
              <a:latin typeface="Arial" pitchFamily="34" charset="0"/>
              <a:cs typeface="Arial" pitchFamily="34" charset="0"/>
            </a:endParaRPr>
          </a:p>
          <a:p>
            <a:pPr marL="109728" indent="0" algn="just">
              <a:buNone/>
            </a:pPr>
            <a:r>
              <a:rPr lang="es-MX" sz="2400" dirty="0" smtClean="0">
                <a:latin typeface="Arial" pitchFamily="34" charset="0"/>
                <a:cs typeface="Arial" pitchFamily="34" charset="0"/>
              </a:rPr>
              <a:t>b) Se brindará </a:t>
            </a:r>
            <a:r>
              <a:rPr lang="es-MX" sz="2800" b="1" dirty="0" smtClean="0">
                <a:latin typeface="Arial" pitchFamily="34" charset="0"/>
                <a:cs typeface="Arial" pitchFamily="34" charset="0"/>
              </a:rPr>
              <a:t>capacitación</a:t>
            </a:r>
            <a:r>
              <a:rPr lang="es-MX" sz="2400" dirty="0" smtClean="0">
                <a:latin typeface="Arial" pitchFamily="34" charset="0"/>
                <a:cs typeface="Arial" pitchFamily="34" charset="0"/>
              </a:rPr>
              <a:t> sobre el uso de las herramientas mencionadas, durante el desarrollo de la asignatura de Informática, con una duración de tres semanas.</a:t>
            </a:r>
            <a:endParaRPr lang="es-MX" sz="2400" dirty="0">
              <a:latin typeface="Arial" pitchFamily="34" charset="0"/>
              <a:cs typeface="Arial" pitchFamily="34" charset="0"/>
            </a:endParaRPr>
          </a:p>
          <a:p>
            <a:pPr marL="109728" indent="0" algn="just">
              <a:buNone/>
            </a:pPr>
            <a:endParaRPr lang="es-MX" dirty="0" smtClean="0"/>
          </a:p>
        </p:txBody>
      </p:sp>
      <p:sp>
        <p:nvSpPr>
          <p:cNvPr id="2" name="1 Título"/>
          <p:cNvSpPr>
            <a:spLocks noGrp="1"/>
          </p:cNvSpPr>
          <p:nvPr>
            <p:ph type="title"/>
          </p:nvPr>
        </p:nvSpPr>
        <p:spPr/>
        <p:txBody>
          <a:bodyPr/>
          <a:lstStyle/>
          <a:p>
            <a:r>
              <a:rPr lang="es-MX" dirty="0" smtClean="0"/>
              <a:t>III. FORMAS DE TRABAJO</a:t>
            </a:r>
            <a:endParaRPr lang="es-MX" dirty="0"/>
          </a:p>
        </p:txBody>
      </p:sp>
    </p:spTree>
    <p:extLst>
      <p:ext uri="{BB962C8B-B14F-4D97-AF65-F5344CB8AC3E}">
        <p14:creationId xmlns:p14="http://schemas.microsoft.com/office/powerpoint/2010/main" val="2829028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09728" indent="0" algn="just">
              <a:buNone/>
            </a:pPr>
            <a:r>
              <a:rPr lang="es-MX" dirty="0" smtClean="0"/>
              <a:t>c) En el resto de las asignaturas,  la primer semana se enfocará en la </a:t>
            </a:r>
            <a:r>
              <a:rPr lang="es-MX" sz="2800" b="1" dirty="0" smtClean="0"/>
              <a:t>atención socioemocional</a:t>
            </a:r>
            <a:r>
              <a:rPr lang="es-MX" sz="2800" dirty="0" smtClean="0"/>
              <a:t> </a:t>
            </a:r>
            <a:r>
              <a:rPr lang="es-MX" dirty="0" smtClean="0"/>
              <a:t>de las alumnas y los alumnos.</a:t>
            </a:r>
          </a:p>
          <a:p>
            <a:pPr marL="109728" indent="0" algn="just">
              <a:buNone/>
            </a:pPr>
            <a:endParaRPr lang="es-MX" dirty="0"/>
          </a:p>
          <a:p>
            <a:pPr marL="109728" indent="0" algn="just">
              <a:buNone/>
            </a:pPr>
            <a:r>
              <a:rPr lang="es-MX" dirty="0" smtClean="0"/>
              <a:t>d) Las dos siguientes semanas, el trabajo estará representado por un </a:t>
            </a:r>
            <a:r>
              <a:rPr lang="es-MX" sz="2800" b="1" dirty="0" smtClean="0"/>
              <a:t>refuerzo de los aprendizajes</a:t>
            </a:r>
            <a:r>
              <a:rPr lang="es-MX" dirty="0" smtClean="0"/>
              <a:t> obtenidos en el ciclo escolar pasado.</a:t>
            </a:r>
          </a:p>
          <a:p>
            <a:pPr marL="109728" indent="0" algn="just">
              <a:buNone/>
            </a:pPr>
            <a:endParaRPr lang="es-MX" dirty="0"/>
          </a:p>
        </p:txBody>
      </p:sp>
      <p:sp>
        <p:nvSpPr>
          <p:cNvPr id="2" name="1 Título"/>
          <p:cNvSpPr>
            <a:spLocks noGrp="1"/>
          </p:cNvSpPr>
          <p:nvPr>
            <p:ph type="title"/>
          </p:nvPr>
        </p:nvSpPr>
        <p:spPr/>
        <p:txBody>
          <a:bodyPr/>
          <a:lstStyle/>
          <a:p>
            <a:r>
              <a:rPr lang="es-MX" dirty="0" smtClean="0"/>
              <a:t>III. FORMAS DE TRABAJO</a:t>
            </a:r>
            <a:endParaRPr lang="es-MX" dirty="0"/>
          </a:p>
        </p:txBody>
      </p:sp>
    </p:spTree>
    <p:extLst>
      <p:ext uri="{BB962C8B-B14F-4D97-AF65-F5344CB8AC3E}">
        <p14:creationId xmlns:p14="http://schemas.microsoft.com/office/powerpoint/2010/main" val="2778909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09728" indent="0" algn="just">
              <a:buNone/>
            </a:pPr>
            <a:r>
              <a:rPr lang="es-MX" dirty="0"/>
              <a:t>e</a:t>
            </a:r>
            <a:r>
              <a:rPr lang="es-MX" dirty="0" smtClean="0"/>
              <a:t>) A partir del lunes 14 de septiembre de 2020, las clases en línea iniciarán con el </a:t>
            </a:r>
            <a:r>
              <a:rPr lang="es-MX" sz="2800" b="1" dirty="0" smtClean="0"/>
              <a:t>trabajo de planes y programas de las asignaturas</a:t>
            </a:r>
            <a:r>
              <a:rPr lang="es-MX" dirty="0" smtClean="0"/>
              <a:t>.</a:t>
            </a:r>
            <a:endParaRPr lang="es-MX" dirty="0"/>
          </a:p>
        </p:txBody>
      </p:sp>
      <p:sp>
        <p:nvSpPr>
          <p:cNvPr id="2" name="1 Título"/>
          <p:cNvSpPr>
            <a:spLocks noGrp="1"/>
          </p:cNvSpPr>
          <p:nvPr>
            <p:ph type="title"/>
          </p:nvPr>
        </p:nvSpPr>
        <p:spPr/>
        <p:txBody>
          <a:bodyPr/>
          <a:lstStyle/>
          <a:p>
            <a:r>
              <a:rPr lang="es-MX" dirty="0" smtClean="0"/>
              <a:t>III. FORMAS DE TRABAJO</a:t>
            </a:r>
            <a:endParaRPr lang="es-MX" dirty="0"/>
          </a:p>
        </p:txBody>
      </p:sp>
    </p:spTree>
    <p:extLst>
      <p:ext uri="{BB962C8B-B14F-4D97-AF65-F5344CB8AC3E}">
        <p14:creationId xmlns:p14="http://schemas.microsoft.com/office/powerpoint/2010/main" val="2984523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229600" cy="4972008"/>
          </a:xfrm>
        </p:spPr>
        <p:txBody>
          <a:bodyPr>
            <a:normAutofit/>
          </a:bodyPr>
          <a:lstStyle/>
          <a:p>
            <a:r>
              <a:rPr lang="es-MX" sz="2400" b="1" dirty="0" smtClean="0"/>
              <a:t>I.</a:t>
            </a:r>
            <a:r>
              <a:rPr lang="es-MX" sz="2400" dirty="0" smtClean="0"/>
              <a:t> </a:t>
            </a:r>
            <a:r>
              <a:rPr lang="es-MX" sz="2400" dirty="0" smtClean="0">
                <a:solidFill>
                  <a:schemeClr val="tx1">
                    <a:lumMod val="50000"/>
                    <a:lumOff val="50000"/>
                  </a:schemeClr>
                </a:solidFill>
              </a:rPr>
              <a:t>BIENVENIDA Y PRESENTACIÓN DEL PERSONAL</a:t>
            </a:r>
          </a:p>
          <a:p>
            <a:r>
              <a:rPr lang="es-MX" sz="2400" b="1" dirty="0" smtClean="0"/>
              <a:t>II.</a:t>
            </a:r>
            <a:r>
              <a:rPr lang="es-MX" sz="2400" dirty="0" smtClean="0"/>
              <a:t> </a:t>
            </a:r>
            <a:r>
              <a:rPr lang="es-MX" sz="2400" dirty="0" smtClean="0">
                <a:solidFill>
                  <a:schemeClr val="tx1">
                    <a:lumMod val="50000"/>
                    <a:lumOff val="50000"/>
                  </a:schemeClr>
                </a:solidFill>
              </a:rPr>
              <a:t>INICIO DE CLASES</a:t>
            </a:r>
          </a:p>
          <a:p>
            <a:r>
              <a:rPr lang="es-MX" sz="2400" b="1" dirty="0" smtClean="0"/>
              <a:t>III.</a:t>
            </a:r>
            <a:r>
              <a:rPr lang="es-MX" sz="2400" dirty="0" smtClean="0"/>
              <a:t> </a:t>
            </a:r>
            <a:r>
              <a:rPr lang="es-MX" sz="2400" dirty="0" smtClean="0">
                <a:solidFill>
                  <a:schemeClr val="tx1">
                    <a:lumMod val="50000"/>
                    <a:lumOff val="50000"/>
                  </a:schemeClr>
                </a:solidFill>
              </a:rPr>
              <a:t>FORMAS DE TRABAJO A DISTANCIA</a:t>
            </a:r>
          </a:p>
          <a:p>
            <a:r>
              <a:rPr lang="es-MX" sz="2400" b="1" dirty="0" smtClean="0"/>
              <a:t>IV.</a:t>
            </a:r>
            <a:r>
              <a:rPr lang="es-MX" sz="2400" dirty="0" smtClean="0"/>
              <a:t> </a:t>
            </a:r>
            <a:r>
              <a:rPr lang="es-MX" sz="2400" dirty="0" smtClean="0">
                <a:solidFill>
                  <a:schemeClr val="tx1">
                    <a:lumMod val="50000"/>
                    <a:lumOff val="50000"/>
                  </a:schemeClr>
                </a:solidFill>
              </a:rPr>
              <a:t>HORARIO Y CÓDIGOS DE CLASES</a:t>
            </a:r>
          </a:p>
          <a:p>
            <a:r>
              <a:rPr lang="es-MX" sz="2400" b="1" dirty="0" smtClean="0"/>
              <a:t>V.</a:t>
            </a:r>
            <a:r>
              <a:rPr lang="es-MX" sz="2400" dirty="0" smtClean="0"/>
              <a:t> </a:t>
            </a:r>
            <a:r>
              <a:rPr lang="es-MX" sz="2400" dirty="0" smtClean="0">
                <a:solidFill>
                  <a:schemeClr val="tx1">
                    <a:lumMod val="50000"/>
                    <a:lumOff val="50000"/>
                  </a:schemeClr>
                </a:solidFill>
              </a:rPr>
              <a:t>REUTILIZACIÓN DE CUADERNOS Y MATERIALES</a:t>
            </a:r>
          </a:p>
          <a:p>
            <a:r>
              <a:rPr lang="es-MX" sz="2400" b="1" dirty="0" smtClean="0"/>
              <a:t>VI.</a:t>
            </a:r>
            <a:r>
              <a:rPr lang="es-MX" sz="2400" dirty="0" smtClean="0"/>
              <a:t> </a:t>
            </a:r>
            <a:r>
              <a:rPr lang="es-MX" sz="2400" dirty="0" smtClean="0">
                <a:solidFill>
                  <a:schemeClr val="tx1">
                    <a:lumMod val="50000"/>
                    <a:lumOff val="50000"/>
                  </a:schemeClr>
                </a:solidFill>
              </a:rPr>
              <a:t>LIBROS DE TEXTO (PRIMER GRADO)</a:t>
            </a:r>
          </a:p>
          <a:p>
            <a:r>
              <a:rPr lang="es-MX" sz="2400" b="1" dirty="0" smtClean="0"/>
              <a:t>VII.</a:t>
            </a:r>
            <a:r>
              <a:rPr lang="es-MX" sz="2400" dirty="0" smtClean="0"/>
              <a:t> </a:t>
            </a:r>
            <a:r>
              <a:rPr lang="es-MX" sz="2400" dirty="0" smtClean="0">
                <a:solidFill>
                  <a:schemeClr val="tx1">
                    <a:lumMod val="50000"/>
                    <a:lumOff val="50000"/>
                  </a:schemeClr>
                </a:solidFill>
              </a:rPr>
              <a:t>CRITERIOS Y PORCENTAJES DE EVALUACIÓN</a:t>
            </a:r>
          </a:p>
          <a:p>
            <a:r>
              <a:rPr lang="es-MX" sz="2400" b="1" dirty="0" smtClean="0"/>
              <a:t>VIII.</a:t>
            </a:r>
            <a:r>
              <a:rPr lang="es-MX" sz="2400" b="1" dirty="0" smtClean="0">
                <a:solidFill>
                  <a:schemeClr val="tx1">
                    <a:lumMod val="50000"/>
                    <a:lumOff val="50000"/>
                  </a:schemeClr>
                </a:solidFill>
              </a:rPr>
              <a:t> </a:t>
            </a:r>
            <a:r>
              <a:rPr lang="es-MX" sz="2400" dirty="0" smtClean="0">
                <a:solidFill>
                  <a:schemeClr val="tx1">
                    <a:lumMod val="50000"/>
                    <a:lumOff val="50000"/>
                  </a:schemeClr>
                </a:solidFill>
              </a:rPr>
              <a:t>MEDIOS DE COMUNICACIÓN CON LA SECCIÓN SECUNDARIA</a:t>
            </a:r>
          </a:p>
          <a:p>
            <a:r>
              <a:rPr lang="es-MX" sz="2400" b="1" dirty="0" smtClean="0">
                <a:solidFill>
                  <a:schemeClr val="tx1">
                    <a:lumMod val="50000"/>
                    <a:lumOff val="50000"/>
                  </a:schemeClr>
                </a:solidFill>
              </a:rPr>
              <a:t>IX.</a:t>
            </a:r>
            <a:r>
              <a:rPr lang="es-MX" sz="2400" dirty="0" smtClean="0">
                <a:solidFill>
                  <a:schemeClr val="tx1">
                    <a:lumMod val="50000"/>
                    <a:lumOff val="50000"/>
                  </a:schemeClr>
                </a:solidFill>
              </a:rPr>
              <a:t> TUTORES DE LOS GRUPOS DE PRIMERO.</a:t>
            </a:r>
            <a:endParaRPr lang="es-MX" sz="2400" dirty="0">
              <a:solidFill>
                <a:schemeClr val="tx1">
                  <a:lumMod val="50000"/>
                  <a:lumOff val="50000"/>
                </a:schemeClr>
              </a:solidFill>
            </a:endParaRPr>
          </a:p>
        </p:txBody>
      </p:sp>
      <p:sp>
        <p:nvSpPr>
          <p:cNvPr id="2" name="1 Título"/>
          <p:cNvSpPr>
            <a:spLocks noGrp="1"/>
          </p:cNvSpPr>
          <p:nvPr>
            <p:ph type="title"/>
          </p:nvPr>
        </p:nvSpPr>
        <p:spPr/>
        <p:txBody>
          <a:bodyPr>
            <a:normAutofit/>
          </a:bodyPr>
          <a:lstStyle/>
          <a:p>
            <a:pPr algn="ctr"/>
            <a:r>
              <a:rPr lang="es-MX" sz="5400" dirty="0" smtClean="0"/>
              <a:t>AGENDA</a:t>
            </a:r>
            <a:endParaRPr lang="es-MX" sz="5400" dirty="0"/>
          </a:p>
        </p:txBody>
      </p:sp>
    </p:spTree>
    <p:extLst>
      <p:ext uri="{BB962C8B-B14F-4D97-AF65-F5344CB8AC3E}">
        <p14:creationId xmlns:p14="http://schemas.microsoft.com/office/powerpoint/2010/main" val="3536604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marL="109728" indent="0">
              <a:buNone/>
            </a:pPr>
            <a:r>
              <a:rPr lang="es-MX" dirty="0" smtClean="0"/>
              <a:t>1.- HORARIOS DE CLASE</a:t>
            </a:r>
          </a:p>
          <a:p>
            <a:pPr marL="624078" indent="-514350" algn="just">
              <a:buAutoNum type="alphaLcParenR"/>
            </a:pPr>
            <a:r>
              <a:rPr lang="es-MX" dirty="0" smtClean="0"/>
              <a:t>Se les proporcionará el </a:t>
            </a:r>
            <a:r>
              <a:rPr lang="es-MX" dirty="0" smtClean="0"/>
              <a:t>horario virtual </a:t>
            </a:r>
            <a:r>
              <a:rPr lang="es-MX" dirty="0" smtClean="0"/>
              <a:t>correspondiente.  Cada clase tendrá una duración de </a:t>
            </a:r>
            <a:r>
              <a:rPr lang="es-MX" sz="3000" b="1" dirty="0" smtClean="0"/>
              <a:t>40 minutos</a:t>
            </a:r>
            <a:r>
              <a:rPr lang="es-MX" dirty="0" smtClean="0"/>
              <a:t>, con </a:t>
            </a:r>
            <a:r>
              <a:rPr lang="es-MX" sz="3000" b="1" dirty="0" smtClean="0"/>
              <a:t>10 minutos destinados a preparar su siguiente clase</a:t>
            </a:r>
            <a:r>
              <a:rPr lang="es-MX" dirty="0" smtClean="0"/>
              <a:t>. </a:t>
            </a:r>
          </a:p>
          <a:p>
            <a:pPr marL="109728" indent="0" algn="just">
              <a:buNone/>
            </a:pPr>
            <a:r>
              <a:rPr lang="es-MX" dirty="0" smtClean="0"/>
              <a:t>Es preciso aclarar que este horario estará </a:t>
            </a:r>
            <a:r>
              <a:rPr lang="es-MX" sz="3000" b="1" dirty="0" smtClean="0"/>
              <a:t>vigente </a:t>
            </a:r>
            <a:r>
              <a:rPr lang="es-MX" dirty="0" smtClean="0"/>
              <a:t>sólo  durante las clases en línea y virtuales. </a:t>
            </a:r>
          </a:p>
          <a:p>
            <a:pPr marL="109728" indent="0" algn="just">
              <a:buNone/>
            </a:pPr>
            <a:endParaRPr lang="es-MX" dirty="0" smtClean="0"/>
          </a:p>
          <a:p>
            <a:pPr marL="109728" indent="0" algn="just">
              <a:buNone/>
            </a:pPr>
            <a:r>
              <a:rPr lang="es-MX" dirty="0" smtClean="0"/>
              <a:t>b) Cada clase </a:t>
            </a:r>
            <a:r>
              <a:rPr lang="es-MX" sz="2800" b="1" dirty="0" smtClean="0"/>
              <a:t>integrará un código (ejemplo: </a:t>
            </a:r>
            <a:r>
              <a:rPr lang="es-MX" sz="2800" b="1" dirty="0" err="1" smtClean="0"/>
              <a:t>zxc-bnml-stg</a:t>
            </a:r>
            <a:r>
              <a:rPr lang="es-MX" sz="2800" b="1" dirty="0" smtClean="0"/>
              <a:t>)</a:t>
            </a:r>
            <a:r>
              <a:rPr lang="es-MX" dirty="0" smtClean="0"/>
              <a:t>, mismo que utilizará el alumno para unirse a la misma, a través de la plataforma </a:t>
            </a:r>
            <a:r>
              <a:rPr lang="es-MX" sz="2800" b="1" dirty="0" err="1" smtClean="0"/>
              <a:t>Meet</a:t>
            </a:r>
            <a:r>
              <a:rPr lang="es-MX" dirty="0" smtClean="0"/>
              <a:t>.</a:t>
            </a:r>
            <a:endParaRPr lang="es-MX" dirty="0"/>
          </a:p>
          <a:p>
            <a:pPr marL="109728" indent="0" algn="just">
              <a:buNone/>
            </a:pPr>
            <a:endParaRPr lang="es-MX" dirty="0"/>
          </a:p>
        </p:txBody>
      </p:sp>
      <p:sp>
        <p:nvSpPr>
          <p:cNvPr id="3" name="2 Título"/>
          <p:cNvSpPr>
            <a:spLocks noGrp="1"/>
          </p:cNvSpPr>
          <p:nvPr>
            <p:ph type="title"/>
          </p:nvPr>
        </p:nvSpPr>
        <p:spPr/>
        <p:txBody>
          <a:bodyPr>
            <a:noAutofit/>
          </a:bodyPr>
          <a:lstStyle/>
          <a:p>
            <a:pPr algn="ctr"/>
            <a:r>
              <a:rPr lang="es-MX" sz="4000" dirty="0" smtClean="0">
                <a:effectLst>
                  <a:outerShdw blurRad="38100" dist="38100" dir="2700000" algn="tl">
                    <a:srgbClr val="000000">
                      <a:alpha val="43137"/>
                    </a:srgbClr>
                  </a:outerShdw>
                </a:effectLst>
              </a:rPr>
              <a:t>IV. HORARIOS Y CÓDIGOS DE CLASE</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32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844824"/>
            <a:ext cx="8229600" cy="4162467"/>
          </a:xfrm>
        </p:spPr>
        <p:txBody>
          <a:bodyPr/>
          <a:lstStyle/>
          <a:p>
            <a:pPr marL="109728" indent="0" algn="just">
              <a:buNone/>
            </a:pPr>
            <a:r>
              <a:rPr lang="es-MX" dirty="0"/>
              <a:t>S</a:t>
            </a:r>
            <a:r>
              <a:rPr lang="es-MX" dirty="0" smtClean="0"/>
              <a:t>e proporcionó </a:t>
            </a:r>
            <a:r>
              <a:rPr lang="es-MX" sz="2800" b="1" dirty="0" smtClean="0"/>
              <a:t>una lista de </a:t>
            </a:r>
            <a:r>
              <a:rPr lang="es-MX" sz="2800" b="1" dirty="0"/>
              <a:t>ú</a:t>
            </a:r>
            <a:r>
              <a:rPr lang="es-MX" sz="2800" b="1" dirty="0" smtClean="0"/>
              <a:t>tiles escolares</a:t>
            </a:r>
            <a:r>
              <a:rPr lang="es-MX" dirty="0" smtClean="0"/>
              <a:t>, no obstante, pueden </a:t>
            </a:r>
            <a:r>
              <a:rPr lang="es-MX" sz="2800" b="1" dirty="0" smtClean="0"/>
              <a:t>reutilizar</a:t>
            </a:r>
            <a:r>
              <a:rPr lang="es-MX" dirty="0" smtClean="0"/>
              <a:t> los cuadernos y materiales que a su juicio   se encuentren en buen estado y de acuerdo a los </a:t>
            </a:r>
            <a:r>
              <a:rPr lang="es-MX" sz="2800" b="1" dirty="0" smtClean="0"/>
              <a:t>requisitos </a:t>
            </a:r>
            <a:r>
              <a:rPr lang="es-MX" dirty="0" smtClean="0"/>
              <a:t>establecidos,  en cuanto al </a:t>
            </a:r>
            <a:r>
              <a:rPr lang="es-MX" sz="2800" b="1" dirty="0" smtClean="0"/>
              <a:t>color del forro </a:t>
            </a:r>
            <a:r>
              <a:rPr lang="es-MX" b="1" dirty="0" smtClean="0"/>
              <a:t>por asignatura </a:t>
            </a:r>
            <a:r>
              <a:rPr lang="es-MX" dirty="0" smtClean="0"/>
              <a:t>y la </a:t>
            </a:r>
            <a:r>
              <a:rPr lang="es-MX" b="1" dirty="0" smtClean="0"/>
              <a:t>etiqueta</a:t>
            </a:r>
            <a:r>
              <a:rPr lang="es-MX" dirty="0" smtClean="0"/>
              <a:t> con los datos personales, la materia, grado y grupo.</a:t>
            </a:r>
          </a:p>
          <a:p>
            <a:pPr marL="109728" indent="0" algn="just">
              <a:buNone/>
            </a:pPr>
            <a:endParaRPr lang="es-MX" dirty="0"/>
          </a:p>
        </p:txBody>
      </p:sp>
      <p:sp>
        <p:nvSpPr>
          <p:cNvPr id="3" name="2 Título"/>
          <p:cNvSpPr>
            <a:spLocks noGrp="1"/>
          </p:cNvSpPr>
          <p:nvPr>
            <p:ph type="title"/>
          </p:nvPr>
        </p:nvSpPr>
        <p:spPr/>
        <p:txBody>
          <a:bodyPr>
            <a:normAutofit fontScale="90000"/>
          </a:bodyPr>
          <a:lstStyle/>
          <a:p>
            <a:pPr algn="ctr"/>
            <a:r>
              <a:rPr lang="es-MX" dirty="0" smtClean="0"/>
              <a:t>V. REUTILIZACIÓN DE CUADERNOS Y MATERIALES </a:t>
            </a:r>
            <a:endParaRPr lang="es-MX" dirty="0"/>
          </a:p>
        </p:txBody>
      </p:sp>
    </p:spTree>
    <p:extLst>
      <p:ext uri="{BB962C8B-B14F-4D97-AF65-F5344CB8AC3E}">
        <p14:creationId xmlns:p14="http://schemas.microsoft.com/office/powerpoint/2010/main" val="3175052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MX" dirty="0" smtClean="0"/>
              <a:t>Hubo una reducción sustancial en los libros que los docentes emplearán para impartir sus clases, tomando en cuenta las circunstancias del momento actual. En este sentido, los libros de texto que se utilizarán serán los siguientes:</a:t>
            </a:r>
          </a:p>
          <a:p>
            <a:pPr marL="624078" indent="-514350">
              <a:buAutoNum type="arabicParenR"/>
            </a:pPr>
            <a:r>
              <a:rPr lang="es-MX" dirty="0" smtClean="0"/>
              <a:t>Geografía</a:t>
            </a:r>
          </a:p>
          <a:p>
            <a:pPr marL="624078" indent="-514350">
              <a:buAutoNum type="arabicParenR"/>
            </a:pPr>
            <a:r>
              <a:rPr lang="es-MX" dirty="0" smtClean="0"/>
              <a:t>Biología</a:t>
            </a:r>
          </a:p>
          <a:p>
            <a:pPr marL="624078" indent="-514350">
              <a:buAutoNum type="arabicParenR"/>
            </a:pPr>
            <a:r>
              <a:rPr lang="es-MX" dirty="0" smtClean="0"/>
              <a:t>Inglés</a:t>
            </a:r>
          </a:p>
          <a:p>
            <a:pPr marL="624078" indent="-514350">
              <a:buAutoNum type="arabicParenR"/>
            </a:pPr>
            <a:r>
              <a:rPr lang="es-MX" dirty="0" err="1" smtClean="0"/>
              <a:t>Intellectus</a:t>
            </a:r>
            <a:endParaRPr lang="es-MX" dirty="0" smtClean="0"/>
          </a:p>
          <a:p>
            <a:pPr marL="624078" indent="-514350">
              <a:buAutoNum type="arabicParenR"/>
            </a:pPr>
            <a:r>
              <a:rPr lang="es-MX" dirty="0" smtClean="0"/>
              <a:t>Robótica</a:t>
            </a:r>
            <a:endParaRPr lang="es-MX" dirty="0"/>
          </a:p>
        </p:txBody>
      </p:sp>
      <p:sp>
        <p:nvSpPr>
          <p:cNvPr id="3" name="2 Título"/>
          <p:cNvSpPr>
            <a:spLocks noGrp="1"/>
          </p:cNvSpPr>
          <p:nvPr>
            <p:ph type="title"/>
          </p:nvPr>
        </p:nvSpPr>
        <p:spPr/>
        <p:txBody>
          <a:bodyPr>
            <a:normAutofit fontScale="90000"/>
          </a:bodyPr>
          <a:lstStyle/>
          <a:p>
            <a:pPr algn="ctr"/>
            <a:r>
              <a:rPr lang="es-MX" dirty="0" smtClean="0"/>
              <a:t>VI. LIBROS QUE SE UTILIZARÁN EN EL PRESENTE CICLO ESCOLAR</a:t>
            </a:r>
            <a:endParaRPr lang="es-MX" dirty="0"/>
          </a:p>
        </p:txBody>
      </p:sp>
    </p:spTree>
    <p:extLst>
      <p:ext uri="{BB962C8B-B14F-4D97-AF65-F5344CB8AC3E}">
        <p14:creationId xmlns:p14="http://schemas.microsoft.com/office/powerpoint/2010/main" val="2615780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smtClean="0"/>
          </a:p>
          <a:p>
            <a:endParaRPr lang="es-MX" dirty="0"/>
          </a:p>
          <a:p>
            <a:r>
              <a:rPr lang="es-MX" dirty="0" smtClean="0"/>
              <a:t>EXAMEN/PROYECTO…………40 %</a:t>
            </a:r>
          </a:p>
          <a:p>
            <a:endParaRPr lang="es-MX" dirty="0"/>
          </a:p>
          <a:p>
            <a:r>
              <a:rPr lang="es-MX" dirty="0" smtClean="0"/>
              <a:t>ACTIVIDADES Y TAREAS…….50 %</a:t>
            </a:r>
          </a:p>
          <a:p>
            <a:endParaRPr lang="es-MX" dirty="0"/>
          </a:p>
          <a:p>
            <a:r>
              <a:rPr lang="es-MX" dirty="0" smtClean="0"/>
              <a:t>PARTICIPACIÓN…………….…10 % </a:t>
            </a:r>
            <a:endParaRPr lang="es-MX" dirty="0"/>
          </a:p>
        </p:txBody>
      </p:sp>
      <p:sp>
        <p:nvSpPr>
          <p:cNvPr id="3" name="2 Título"/>
          <p:cNvSpPr>
            <a:spLocks noGrp="1"/>
          </p:cNvSpPr>
          <p:nvPr>
            <p:ph type="title"/>
          </p:nvPr>
        </p:nvSpPr>
        <p:spPr/>
        <p:txBody>
          <a:bodyPr>
            <a:normAutofit fontScale="90000"/>
          </a:bodyPr>
          <a:lstStyle/>
          <a:p>
            <a:r>
              <a:rPr lang="es-MX" dirty="0" smtClean="0"/>
              <a:t>VII. CRITERIOS Y PORCENTAJES DE EVALUACIÓN</a:t>
            </a:r>
            <a:endParaRPr lang="es-MX" dirty="0"/>
          </a:p>
        </p:txBody>
      </p:sp>
    </p:spTree>
    <p:extLst>
      <p:ext uri="{BB962C8B-B14F-4D97-AF65-F5344CB8AC3E}">
        <p14:creationId xmlns:p14="http://schemas.microsoft.com/office/powerpoint/2010/main" val="1932378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900000"/>
          </a:xfrm>
        </p:spPr>
        <p:txBody>
          <a:bodyPr>
            <a:normAutofit fontScale="92500"/>
          </a:bodyPr>
          <a:lstStyle/>
          <a:p>
            <a:r>
              <a:rPr lang="es-MX" dirty="0" smtClean="0">
                <a:solidFill>
                  <a:schemeClr val="accent2"/>
                </a:solidFill>
              </a:rPr>
              <a:t>DIRECCIÓN Y COORDINACIÓN</a:t>
            </a:r>
            <a:r>
              <a:rPr lang="es-MX" dirty="0" smtClean="0"/>
              <a:t> DE LA SECCIÓN SECUNDARIA</a:t>
            </a:r>
          </a:p>
          <a:p>
            <a:endParaRPr lang="es-MX" dirty="0"/>
          </a:p>
          <a:p>
            <a:r>
              <a:rPr lang="es-MX" dirty="0" smtClean="0"/>
              <a:t>TELÉFONOS DEL COLEGIO…..</a:t>
            </a:r>
            <a:r>
              <a:rPr lang="es-MX" dirty="0" smtClean="0">
                <a:solidFill>
                  <a:schemeClr val="accent2"/>
                </a:solidFill>
              </a:rPr>
              <a:t>4181820636 Y 4181825089.</a:t>
            </a:r>
          </a:p>
          <a:p>
            <a:endParaRPr lang="es-MX" dirty="0">
              <a:solidFill>
                <a:schemeClr val="accent2"/>
              </a:solidFill>
            </a:endParaRPr>
          </a:p>
          <a:p>
            <a:r>
              <a:rPr lang="es-MX" dirty="0" smtClean="0"/>
              <a:t>PÁGINA WEB DEL COLEGIO</a:t>
            </a:r>
            <a:r>
              <a:rPr lang="es-MX" dirty="0" smtClean="0">
                <a:solidFill>
                  <a:schemeClr val="accent2"/>
                </a:solidFill>
              </a:rPr>
              <a:t>..............................</a:t>
            </a:r>
          </a:p>
          <a:p>
            <a:pPr marL="109728" indent="0">
              <a:buNone/>
            </a:pPr>
            <a:r>
              <a:rPr lang="es-MX" dirty="0" smtClean="0">
                <a:solidFill>
                  <a:schemeClr val="accent2"/>
                </a:solidFill>
              </a:rPr>
              <a:t>……..www.colegioosioyocampo.edu.mx</a:t>
            </a:r>
          </a:p>
          <a:p>
            <a:pPr marL="109728" indent="0">
              <a:buNone/>
            </a:pPr>
            <a:endParaRPr lang="es-MX" dirty="0" smtClean="0">
              <a:solidFill>
                <a:schemeClr val="accent2"/>
              </a:solidFill>
            </a:endParaRPr>
          </a:p>
          <a:p>
            <a:pPr marL="109728" indent="0">
              <a:buNone/>
            </a:pPr>
            <a:r>
              <a:rPr lang="es-MX" sz="1400" dirty="0" smtClean="0">
                <a:solidFill>
                  <a:schemeClr val="bg2">
                    <a:lumMod val="50000"/>
                  </a:schemeClr>
                </a:solidFill>
                <a:latin typeface="Garamond"/>
              </a:rPr>
              <a:t>► </a:t>
            </a:r>
            <a:r>
              <a:rPr lang="es-MX" sz="2600" b="1" dirty="0" smtClean="0">
                <a:latin typeface="Garamond"/>
              </a:rPr>
              <a:t>CORREO DE LA SECCIÓN SECUNDARIA</a:t>
            </a:r>
            <a:r>
              <a:rPr lang="es-MX" sz="2400" dirty="0" smtClean="0">
                <a:latin typeface="Garamond"/>
              </a:rPr>
              <a:t>…………….. </a:t>
            </a:r>
            <a:r>
              <a:rPr lang="es-MX" sz="3200" b="1" dirty="0" smtClean="0">
                <a:solidFill>
                  <a:schemeClr val="accent2"/>
                </a:solidFill>
                <a:latin typeface="Garamond"/>
              </a:rPr>
              <a:t>seccionsecundariaosio@gmail.com</a:t>
            </a:r>
            <a:endParaRPr lang="es-MX" sz="3200" b="1" dirty="0" smtClean="0">
              <a:solidFill>
                <a:schemeClr val="accent2"/>
              </a:solidFill>
            </a:endParaRPr>
          </a:p>
          <a:p>
            <a:endParaRPr lang="es-MX" dirty="0"/>
          </a:p>
          <a:p>
            <a:endParaRPr lang="es-MX" dirty="0"/>
          </a:p>
        </p:txBody>
      </p:sp>
      <p:sp>
        <p:nvSpPr>
          <p:cNvPr id="3" name="2 Título"/>
          <p:cNvSpPr>
            <a:spLocks noGrp="1"/>
          </p:cNvSpPr>
          <p:nvPr>
            <p:ph type="title"/>
          </p:nvPr>
        </p:nvSpPr>
        <p:spPr/>
        <p:txBody>
          <a:bodyPr>
            <a:normAutofit fontScale="90000"/>
          </a:bodyPr>
          <a:lstStyle/>
          <a:p>
            <a:pPr algn="ctr"/>
            <a:r>
              <a:rPr lang="es-MX" dirty="0" smtClean="0"/>
              <a:t>VIII. MEDIOS DE COMUNICACIÓN CON LA SECCIÓN SECUNDARIA</a:t>
            </a:r>
            <a:endParaRPr lang="es-MX" dirty="0"/>
          </a:p>
        </p:txBody>
      </p:sp>
    </p:spTree>
    <p:extLst>
      <p:ext uri="{BB962C8B-B14F-4D97-AF65-F5344CB8AC3E}">
        <p14:creationId xmlns:p14="http://schemas.microsoft.com/office/powerpoint/2010/main" val="1774760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8600" y="1556792"/>
            <a:ext cx="8686800" cy="4525963"/>
          </a:xfrm>
        </p:spPr>
        <p:txBody>
          <a:bodyPr/>
          <a:lstStyle/>
          <a:p>
            <a:endParaRPr lang="es-MX" dirty="0" smtClean="0">
              <a:solidFill>
                <a:schemeClr val="accent1"/>
              </a:solidFill>
            </a:endParaRPr>
          </a:p>
          <a:p>
            <a:endParaRPr lang="es-MX" dirty="0">
              <a:solidFill>
                <a:schemeClr val="accent1"/>
              </a:solidFill>
            </a:endParaRPr>
          </a:p>
          <a:p>
            <a:r>
              <a:rPr lang="es-MX" dirty="0" smtClean="0">
                <a:solidFill>
                  <a:schemeClr val="accent1"/>
                </a:solidFill>
              </a:rPr>
              <a:t>PRIMERO A</a:t>
            </a:r>
            <a:r>
              <a:rPr lang="es-MX" dirty="0" smtClean="0"/>
              <a:t>: SANTIAGO ULISES ÁLVAREZ JUÁREZ</a:t>
            </a:r>
          </a:p>
          <a:p>
            <a:endParaRPr lang="es-MX" dirty="0"/>
          </a:p>
          <a:p>
            <a:pPr marL="109728" indent="0">
              <a:buNone/>
            </a:pPr>
            <a:endParaRPr lang="es-MX" dirty="0"/>
          </a:p>
          <a:p>
            <a:r>
              <a:rPr lang="es-MX" dirty="0" smtClean="0">
                <a:solidFill>
                  <a:schemeClr val="accent1"/>
                </a:solidFill>
              </a:rPr>
              <a:t>PRIMERO B:</a:t>
            </a:r>
            <a:r>
              <a:rPr lang="es-MX" dirty="0" smtClean="0"/>
              <a:t> MARÍA GUADALUPE VILLEGAS AGUILAR.</a:t>
            </a:r>
          </a:p>
          <a:p>
            <a:endParaRPr lang="es-MX" dirty="0"/>
          </a:p>
        </p:txBody>
      </p:sp>
      <p:sp>
        <p:nvSpPr>
          <p:cNvPr id="3" name="2 Título"/>
          <p:cNvSpPr>
            <a:spLocks noGrp="1"/>
          </p:cNvSpPr>
          <p:nvPr>
            <p:ph type="title"/>
          </p:nvPr>
        </p:nvSpPr>
        <p:spPr/>
        <p:txBody>
          <a:bodyPr>
            <a:normAutofit/>
          </a:bodyPr>
          <a:lstStyle/>
          <a:p>
            <a:pPr algn="ctr"/>
            <a:r>
              <a:rPr lang="es-MX" dirty="0" smtClean="0"/>
              <a:t>IX. TUTORES DE LOS GRUPOS:</a:t>
            </a:r>
            <a:endParaRPr lang="es-MX" dirty="0"/>
          </a:p>
        </p:txBody>
      </p:sp>
    </p:spTree>
    <p:extLst>
      <p:ext uri="{BB962C8B-B14F-4D97-AF65-F5344CB8AC3E}">
        <p14:creationId xmlns:p14="http://schemas.microsoft.com/office/powerpoint/2010/main" val="50229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09728" indent="0">
              <a:buNone/>
            </a:pPr>
            <a:r>
              <a:rPr lang="es-MX" sz="2400" dirty="0" smtClean="0"/>
              <a:t>DIRECTORA DE LA SECCIÓN:</a:t>
            </a:r>
          </a:p>
          <a:p>
            <a:endParaRPr lang="es-MX" dirty="0"/>
          </a:p>
          <a:p>
            <a:pPr marL="109728" indent="0">
              <a:buNone/>
            </a:pPr>
            <a:r>
              <a:rPr lang="es-MX" sz="3200" dirty="0" smtClean="0">
                <a:solidFill>
                  <a:schemeClr val="accent1"/>
                </a:solidFill>
              </a:rPr>
              <a:t>LIC. SILVIA TERESA GONZÁLEZ MARTINEZ</a:t>
            </a:r>
            <a:endParaRPr lang="es-MX" sz="3200" dirty="0" smtClean="0"/>
          </a:p>
          <a:p>
            <a:pPr marL="109728" indent="0">
              <a:buNone/>
            </a:pPr>
            <a:endParaRPr lang="es-MX" sz="3200" dirty="0"/>
          </a:p>
          <a:p>
            <a:pPr marL="109728" indent="0">
              <a:buNone/>
            </a:pPr>
            <a:r>
              <a:rPr lang="es-MX" sz="2400" dirty="0" smtClean="0"/>
              <a:t>COORDINADORA DE LA SECCIÓN:</a:t>
            </a:r>
          </a:p>
          <a:p>
            <a:pPr marL="109728" indent="0">
              <a:buNone/>
            </a:pPr>
            <a:endParaRPr lang="es-MX" sz="3200" dirty="0" smtClean="0"/>
          </a:p>
          <a:p>
            <a:pPr marL="109728" indent="0">
              <a:buNone/>
            </a:pPr>
            <a:r>
              <a:rPr lang="es-MX" sz="3200" dirty="0" smtClean="0">
                <a:solidFill>
                  <a:schemeClr val="accent1"/>
                </a:solidFill>
              </a:rPr>
              <a:t>PSIC. NORMA DALILA AGUAYO JUAREZ</a:t>
            </a:r>
            <a:endParaRPr lang="es-MX" sz="3200" dirty="0">
              <a:solidFill>
                <a:schemeClr val="accent1"/>
              </a:solidFill>
            </a:endParaRPr>
          </a:p>
          <a:p>
            <a:pPr marL="109728" indent="0">
              <a:buNone/>
            </a:pPr>
            <a:endParaRPr lang="es-MX" sz="3200" dirty="0" smtClean="0"/>
          </a:p>
          <a:p>
            <a:pPr marL="109728" indent="0">
              <a:buNone/>
            </a:pPr>
            <a:endParaRPr lang="es-MX" dirty="0"/>
          </a:p>
          <a:p>
            <a:pPr marL="109728" indent="0">
              <a:buNone/>
            </a:pPr>
            <a:endParaRPr lang="es-MX" dirty="0"/>
          </a:p>
        </p:txBody>
      </p:sp>
      <p:sp>
        <p:nvSpPr>
          <p:cNvPr id="2" name="1 Título"/>
          <p:cNvSpPr>
            <a:spLocks noGrp="1"/>
          </p:cNvSpPr>
          <p:nvPr>
            <p:ph type="title"/>
          </p:nvPr>
        </p:nvSpPr>
        <p:spPr/>
        <p:txBody>
          <a:bodyPr/>
          <a:lstStyle/>
          <a:p>
            <a:r>
              <a:rPr lang="es-MX" dirty="0" smtClean="0"/>
              <a:t>I. BIENVENIDA</a:t>
            </a:r>
            <a:endParaRPr lang="es-MX" dirty="0"/>
          </a:p>
        </p:txBody>
      </p:sp>
    </p:spTree>
    <p:extLst>
      <p:ext uri="{BB962C8B-B14F-4D97-AF65-F5344CB8AC3E}">
        <p14:creationId xmlns:p14="http://schemas.microsoft.com/office/powerpoint/2010/main" val="1347270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r>
              <a:rPr lang="es-MX" sz="2000" dirty="0" smtClean="0"/>
              <a:t>DEPARTAMENTO DE ATENCIÓN AL ALUMNO:</a:t>
            </a:r>
          </a:p>
          <a:p>
            <a:pPr marL="109728" indent="0">
              <a:buNone/>
            </a:pPr>
            <a:endParaRPr lang="es-MX" dirty="0"/>
          </a:p>
          <a:p>
            <a:pPr marL="109728" indent="0">
              <a:buNone/>
            </a:pPr>
            <a:r>
              <a:rPr lang="es-MX" sz="2800" b="1" dirty="0" smtClean="0">
                <a:solidFill>
                  <a:schemeClr val="accent1"/>
                </a:solidFill>
              </a:rPr>
              <a:t>PSIC. CONSUELO ARACELI SALAZAR LIRA</a:t>
            </a:r>
          </a:p>
          <a:p>
            <a:pPr marL="109728" indent="0">
              <a:buNone/>
            </a:pPr>
            <a:endParaRPr lang="es-MX" dirty="0">
              <a:solidFill>
                <a:schemeClr val="accent1"/>
              </a:solidFill>
            </a:endParaRPr>
          </a:p>
          <a:p>
            <a:pPr marL="109728" indent="0">
              <a:buNone/>
            </a:pPr>
            <a:endParaRPr lang="es-MX" dirty="0" smtClean="0">
              <a:solidFill>
                <a:schemeClr val="accent1"/>
              </a:solidFill>
            </a:endParaRPr>
          </a:p>
          <a:p>
            <a:pPr marL="109728" indent="0">
              <a:buNone/>
            </a:pPr>
            <a:r>
              <a:rPr lang="es-MX" sz="2000" dirty="0" smtClean="0"/>
              <a:t>SECRETARIA:</a:t>
            </a:r>
          </a:p>
          <a:p>
            <a:pPr marL="109728" indent="0">
              <a:buNone/>
            </a:pPr>
            <a:endParaRPr lang="es-MX" sz="2000" dirty="0"/>
          </a:p>
          <a:p>
            <a:pPr marL="109728" indent="0">
              <a:buNone/>
            </a:pPr>
            <a:r>
              <a:rPr lang="es-MX" sz="2400" b="1" dirty="0" smtClean="0">
                <a:solidFill>
                  <a:schemeClr val="accent1"/>
                </a:solidFill>
              </a:rPr>
              <a:t>LIC. EDITH TAPIA HERNANDEZ</a:t>
            </a:r>
            <a:endParaRPr lang="es-MX" sz="2400" b="1" dirty="0">
              <a:solidFill>
                <a:schemeClr val="accent1"/>
              </a:solidFill>
            </a:endParaRPr>
          </a:p>
        </p:txBody>
      </p:sp>
      <p:sp>
        <p:nvSpPr>
          <p:cNvPr id="3" name="2 Título"/>
          <p:cNvSpPr>
            <a:spLocks noGrp="1"/>
          </p:cNvSpPr>
          <p:nvPr>
            <p:ph type="title"/>
          </p:nvPr>
        </p:nvSpPr>
        <p:spPr/>
        <p:txBody>
          <a:bodyPr/>
          <a:lstStyle/>
          <a:p>
            <a:r>
              <a:rPr lang="es-MX" dirty="0" smtClean="0"/>
              <a:t>I. BIENVENIDA</a:t>
            </a:r>
            <a:endParaRPr lang="es-MX" dirty="0"/>
          </a:p>
        </p:txBody>
      </p:sp>
    </p:spTree>
    <p:extLst>
      <p:ext uri="{BB962C8B-B14F-4D97-AF65-F5344CB8AC3E}">
        <p14:creationId xmlns:p14="http://schemas.microsoft.com/office/powerpoint/2010/main" val="595108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lgn="ctr"/>
            <a:r>
              <a:rPr lang="es-MX" sz="4000" dirty="0" smtClean="0"/>
              <a:t>LIC. MONTSERRAT ARACELI MOYA GUTIÉRREZ</a:t>
            </a:r>
          </a:p>
          <a:p>
            <a:pPr algn="ctr">
              <a:buNone/>
            </a:pPr>
            <a:r>
              <a:rPr lang="es-MX" sz="4000" dirty="0" smtClean="0"/>
              <a:t>Español</a:t>
            </a:r>
          </a:p>
          <a:p>
            <a:pPr algn="ctr">
              <a:buNone/>
            </a:pPr>
            <a:endParaRPr lang="es-MX" sz="4000" dirty="0" smtClean="0"/>
          </a:p>
          <a:p>
            <a:pPr algn="ctr">
              <a:buNone/>
            </a:pPr>
            <a:endParaRPr lang="es-MX" sz="4000" dirty="0" smtClean="0"/>
          </a:p>
          <a:p>
            <a:pPr algn="ctr">
              <a:buNone/>
            </a:pPr>
            <a:r>
              <a:rPr lang="es-MX" sz="1800" b="1" dirty="0" smtClean="0"/>
              <a:t>Correo Institucional</a:t>
            </a:r>
          </a:p>
          <a:p>
            <a:pPr algn="ctr">
              <a:buNone/>
            </a:pPr>
            <a:r>
              <a:rPr lang="es-MX" sz="1800" b="1" dirty="0"/>
              <a:t>m</a:t>
            </a:r>
            <a:r>
              <a:rPr lang="es-MX" sz="1800" b="1" dirty="0" smtClean="0"/>
              <a:t>ontserrat.moya@colegioosioyocampo.edu.mx</a:t>
            </a:r>
          </a:p>
          <a:p>
            <a:pPr algn="ctr">
              <a:buNone/>
            </a:pPr>
            <a:endParaRPr lang="es-MX" sz="4000" dirty="0" smtClean="0"/>
          </a:p>
          <a:p>
            <a:pPr algn="ctr">
              <a:buNone/>
            </a:pPr>
            <a:r>
              <a:rPr lang="es-MX" sz="4000" dirty="0" smtClean="0"/>
              <a:t> </a:t>
            </a:r>
          </a:p>
          <a:p>
            <a:pPr algn="ctr"/>
            <a:endParaRPr lang="es-MX" sz="4000" dirty="0"/>
          </a:p>
        </p:txBody>
      </p:sp>
      <p:sp>
        <p:nvSpPr>
          <p:cNvPr id="2" name="1 Título"/>
          <p:cNvSpPr>
            <a:spLocks noGrp="1"/>
          </p:cNvSpPr>
          <p:nvPr>
            <p:ph type="title"/>
          </p:nvPr>
        </p:nvSpPr>
        <p:spPr/>
        <p:txBody>
          <a:bodyPr/>
          <a:lstStyle/>
          <a:p>
            <a:r>
              <a:rPr lang="es-MX" dirty="0" smtClean="0"/>
              <a:t>DOCENTE: </a:t>
            </a:r>
            <a:endParaRPr lang="es-MX" dirty="0"/>
          </a:p>
        </p:txBody>
      </p:sp>
      <p:pic>
        <p:nvPicPr>
          <p:cNvPr id="11266" name="Picture 2" descr="C:\Users\Dalila\AppData\Local\Microsoft\Windows\Temporary Internet Files\Content.IE5\83KERF34\TIC[1].jpg"/>
          <p:cNvPicPr>
            <a:picLocks noChangeAspect="1" noChangeArrowheads="1"/>
          </p:cNvPicPr>
          <p:nvPr/>
        </p:nvPicPr>
        <p:blipFill>
          <a:blip r:embed="rId2" cstate="print"/>
          <a:srcRect/>
          <a:stretch>
            <a:fillRect/>
          </a:stretch>
        </p:blipFill>
        <p:spPr bwMode="auto">
          <a:xfrm>
            <a:off x="7236296" y="5373216"/>
            <a:ext cx="1889894" cy="1484784"/>
          </a:xfrm>
          <a:prstGeom prst="rect">
            <a:avLst/>
          </a:prstGeom>
          <a:noFill/>
        </p:spPr>
      </p:pic>
    </p:spTree>
    <p:extLst>
      <p:ext uri="{BB962C8B-B14F-4D97-AF65-F5344CB8AC3E}">
        <p14:creationId xmlns:p14="http://schemas.microsoft.com/office/powerpoint/2010/main" val="3337728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ALEJANDRO ZAMUDIO VÁZQUEZ</a:t>
            </a:r>
          </a:p>
          <a:p>
            <a:pPr algn="ctr">
              <a:buNone/>
            </a:pPr>
            <a:r>
              <a:rPr lang="es-MX" sz="4000" dirty="0" smtClean="0"/>
              <a:t>Matemáticas </a:t>
            </a:r>
          </a:p>
          <a:p>
            <a:pPr algn="ctr"/>
            <a:endParaRPr lang="es-MX" sz="2000" dirty="0"/>
          </a:p>
          <a:p>
            <a:pPr algn="ctr"/>
            <a:endParaRPr lang="es-MX" sz="2000" dirty="0" smtClean="0"/>
          </a:p>
          <a:p>
            <a:pPr marL="109728" indent="0" algn="ctr">
              <a:buNone/>
            </a:pPr>
            <a:r>
              <a:rPr lang="es-MX" sz="2000" b="1" dirty="0" smtClean="0"/>
              <a:t>Correo Institucional</a:t>
            </a:r>
          </a:p>
          <a:p>
            <a:pPr marL="109728" indent="0" algn="ctr">
              <a:buNone/>
            </a:pPr>
            <a:r>
              <a:rPr lang="es-MX" sz="2000" b="1" dirty="0"/>
              <a:t>a</a:t>
            </a:r>
            <a:r>
              <a:rPr lang="es-MX" sz="2000" b="1" dirty="0" smtClean="0"/>
              <a:t>lejandro.zamudio@colegioosioyocampo.edu.mx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10243" name="Picture 3" descr="C:\Users\Dalila\AppData\Local\Microsoft\Windows\Temporary Internet Files\Content.IE5\O4U9QZC3\algebra-39822_960_720[1].png"/>
          <p:cNvPicPr>
            <a:picLocks noChangeAspect="1" noChangeArrowheads="1"/>
          </p:cNvPicPr>
          <p:nvPr/>
        </p:nvPicPr>
        <p:blipFill>
          <a:blip r:embed="rId2" cstate="print"/>
          <a:srcRect/>
          <a:stretch>
            <a:fillRect/>
          </a:stretch>
        </p:blipFill>
        <p:spPr bwMode="auto">
          <a:xfrm>
            <a:off x="6804248" y="5373216"/>
            <a:ext cx="2232248" cy="1484784"/>
          </a:xfrm>
          <a:prstGeom prst="rect">
            <a:avLst/>
          </a:prstGeom>
          <a:noFill/>
        </p:spPr>
      </p:pic>
    </p:spTree>
    <p:extLst>
      <p:ext uri="{BB962C8B-B14F-4D97-AF65-F5344CB8AC3E}">
        <p14:creationId xmlns:p14="http://schemas.microsoft.com/office/powerpoint/2010/main" val="2641095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MA. GUADALUPE VILLEGAS AGUILAR</a:t>
            </a:r>
          </a:p>
          <a:p>
            <a:pPr algn="ctr">
              <a:buNone/>
            </a:pPr>
            <a:r>
              <a:rPr lang="es-MX" sz="4000" dirty="0" smtClean="0"/>
              <a:t>Inglés	     Tutora de 1º B</a:t>
            </a:r>
          </a:p>
          <a:p>
            <a:pPr algn="ctr"/>
            <a:endParaRPr lang="es-MX" sz="2000" dirty="0" smtClean="0"/>
          </a:p>
          <a:p>
            <a:pPr algn="ctr"/>
            <a:endParaRPr lang="es-MX" sz="2000" dirty="0" smtClean="0"/>
          </a:p>
          <a:p>
            <a:pPr marL="109728" indent="0" algn="ctr">
              <a:buNone/>
            </a:pPr>
            <a:r>
              <a:rPr lang="es-MX" sz="2000" b="1" dirty="0" smtClean="0"/>
              <a:t>Correo Institucional</a:t>
            </a:r>
          </a:p>
          <a:p>
            <a:pPr marL="109728" indent="0" algn="ctr">
              <a:buNone/>
            </a:pPr>
            <a:r>
              <a:rPr lang="es-MX" sz="2000" b="1" dirty="0"/>
              <a:t>g</a:t>
            </a:r>
            <a:r>
              <a:rPr lang="es-MX" sz="2000" b="1" dirty="0" smtClean="0"/>
              <a:t>uadalupe.villegas@colegioosioyocampo.edu.mx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9218" name="Picture 2" descr="C:\Users\Dalila\AppData\Local\Microsoft\Windows\Temporary Internet Files\Content.IE5\UZ3G4I05\482766881[1].jpg"/>
          <p:cNvPicPr>
            <a:picLocks noChangeAspect="1" noChangeArrowheads="1"/>
          </p:cNvPicPr>
          <p:nvPr/>
        </p:nvPicPr>
        <p:blipFill>
          <a:blip r:embed="rId2" cstate="print"/>
          <a:srcRect/>
          <a:stretch>
            <a:fillRect/>
          </a:stretch>
        </p:blipFill>
        <p:spPr bwMode="auto">
          <a:xfrm>
            <a:off x="6876256" y="5301208"/>
            <a:ext cx="2123728" cy="1530568"/>
          </a:xfrm>
          <a:prstGeom prst="rect">
            <a:avLst/>
          </a:prstGeom>
          <a:noFill/>
        </p:spPr>
      </p:pic>
    </p:spTree>
    <p:extLst>
      <p:ext uri="{BB962C8B-B14F-4D97-AF65-F5344CB8AC3E}">
        <p14:creationId xmlns:p14="http://schemas.microsoft.com/office/powerpoint/2010/main" val="2641095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ING. JUAN JOSÉ RAMÍREZ RODRÍGUEZ</a:t>
            </a:r>
          </a:p>
          <a:p>
            <a:pPr algn="ctr">
              <a:buNone/>
            </a:pPr>
            <a:r>
              <a:rPr lang="es-MX" sz="4000" dirty="0" smtClean="0"/>
              <a:t>Biología </a:t>
            </a:r>
          </a:p>
          <a:p>
            <a:pPr algn="ctr"/>
            <a:endParaRPr lang="es-MX" sz="2000" dirty="0" smtClean="0"/>
          </a:p>
          <a:p>
            <a:pPr marL="109728" indent="0" algn="ctr">
              <a:buNone/>
            </a:pPr>
            <a:endParaRPr lang="es-MX" sz="2000" dirty="0" smtClean="0"/>
          </a:p>
          <a:p>
            <a:pPr marL="109728" indent="0" algn="ctr">
              <a:buNone/>
            </a:pPr>
            <a:r>
              <a:rPr lang="es-MX" sz="2000" b="1" dirty="0" smtClean="0"/>
              <a:t>Correo Institucional</a:t>
            </a:r>
            <a:endParaRPr lang="es-MX" sz="2000" b="1" dirty="0"/>
          </a:p>
          <a:p>
            <a:pPr marL="109728" indent="0" algn="ctr">
              <a:buNone/>
            </a:pPr>
            <a:r>
              <a:rPr lang="es-MX" sz="2000" b="1" dirty="0"/>
              <a:t>j</a:t>
            </a:r>
            <a:r>
              <a:rPr lang="es-MX" sz="2000" b="1" dirty="0" smtClean="0"/>
              <a:t>uan.ramirez@colegioosioyocampo.edu.mx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8194" name="Picture 2" descr="C:\Users\Dalila\AppData\Local\Microsoft\Windows\Temporary Internet Files\Content.IE5\G08W8TQT\1200px-Eukaryota_diversity_1[1].jpg"/>
          <p:cNvPicPr>
            <a:picLocks noChangeAspect="1" noChangeArrowheads="1"/>
          </p:cNvPicPr>
          <p:nvPr/>
        </p:nvPicPr>
        <p:blipFill>
          <a:blip r:embed="rId2" cstate="print"/>
          <a:srcRect/>
          <a:stretch>
            <a:fillRect/>
          </a:stretch>
        </p:blipFill>
        <p:spPr bwMode="auto">
          <a:xfrm>
            <a:off x="7055768" y="5705872"/>
            <a:ext cx="2088232" cy="1152128"/>
          </a:xfrm>
          <a:prstGeom prst="rect">
            <a:avLst/>
          </a:prstGeom>
          <a:noFill/>
        </p:spPr>
      </p:pic>
    </p:spTree>
    <p:extLst>
      <p:ext uri="{BB962C8B-B14F-4D97-AF65-F5344CB8AC3E}">
        <p14:creationId xmlns:p14="http://schemas.microsoft.com/office/powerpoint/2010/main" val="264109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MX" sz="4000" dirty="0" smtClean="0"/>
              <a:t>LIC. RAFAEL ÁLVAREZ ARMAS</a:t>
            </a:r>
          </a:p>
          <a:p>
            <a:pPr algn="ctr"/>
            <a:endParaRPr lang="es-MX" sz="4000" dirty="0" smtClean="0"/>
          </a:p>
          <a:p>
            <a:pPr algn="ctr">
              <a:buNone/>
            </a:pPr>
            <a:r>
              <a:rPr lang="es-MX" sz="4000" dirty="0" smtClean="0"/>
              <a:t>Geografía		Historia</a:t>
            </a:r>
          </a:p>
          <a:p>
            <a:pPr marL="109728" indent="0" algn="ctr">
              <a:buNone/>
            </a:pPr>
            <a:endParaRPr lang="es-MX" sz="4000" dirty="0"/>
          </a:p>
          <a:p>
            <a:pPr marL="109728" indent="0" algn="ctr">
              <a:buNone/>
            </a:pPr>
            <a:r>
              <a:rPr lang="es-MX" sz="2000" b="1" dirty="0" smtClean="0"/>
              <a:t>Correo Institucional</a:t>
            </a:r>
          </a:p>
          <a:p>
            <a:pPr marL="109728" indent="0" algn="ctr">
              <a:buNone/>
            </a:pPr>
            <a:r>
              <a:rPr lang="es-MX" sz="2000" b="1" dirty="0" smtClean="0"/>
              <a:t>rafael.alvarez@colegioosioyocampo.edu.mx</a:t>
            </a:r>
            <a:endParaRPr lang="es-MX" sz="2000" b="1" dirty="0"/>
          </a:p>
        </p:txBody>
      </p:sp>
      <p:sp>
        <p:nvSpPr>
          <p:cNvPr id="2" name="1 Título"/>
          <p:cNvSpPr>
            <a:spLocks noGrp="1"/>
          </p:cNvSpPr>
          <p:nvPr>
            <p:ph type="title"/>
          </p:nvPr>
        </p:nvSpPr>
        <p:spPr/>
        <p:txBody>
          <a:bodyPr/>
          <a:lstStyle/>
          <a:p>
            <a:r>
              <a:rPr lang="es-MX" dirty="0" smtClean="0"/>
              <a:t>DOCENTE: </a:t>
            </a:r>
            <a:endParaRPr lang="es-MX" dirty="0"/>
          </a:p>
        </p:txBody>
      </p:sp>
      <p:pic>
        <p:nvPicPr>
          <p:cNvPr id="7170" name="Picture 2" descr="C:\Users\Dalila\AppData\Local\Microsoft\Windows\Temporary Internet Files\Content.IE5\UZ3G4I05\1200px-CIA_WorldFactBook-Political_world.svg[1].png"/>
          <p:cNvPicPr>
            <a:picLocks noChangeAspect="1" noChangeArrowheads="1"/>
          </p:cNvPicPr>
          <p:nvPr/>
        </p:nvPicPr>
        <p:blipFill>
          <a:blip r:embed="rId2" cstate="print"/>
          <a:srcRect/>
          <a:stretch>
            <a:fillRect/>
          </a:stretch>
        </p:blipFill>
        <p:spPr bwMode="auto">
          <a:xfrm>
            <a:off x="7055768" y="5373216"/>
            <a:ext cx="2088232" cy="1368152"/>
          </a:xfrm>
          <a:prstGeom prst="rect">
            <a:avLst/>
          </a:prstGeom>
          <a:noFill/>
        </p:spPr>
      </p:pic>
    </p:spTree>
    <p:extLst>
      <p:ext uri="{BB962C8B-B14F-4D97-AF65-F5344CB8AC3E}">
        <p14:creationId xmlns:p14="http://schemas.microsoft.com/office/powerpoint/2010/main" val="2852215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256</TotalTime>
  <Words>740</Words>
  <Application>Microsoft Office PowerPoint</Application>
  <PresentationFormat>Presentación en pantalla (4:3)</PresentationFormat>
  <Paragraphs>166</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Garamond</vt:lpstr>
      <vt:lpstr>Lucida Sans Unicode</vt:lpstr>
      <vt:lpstr>Verdana</vt:lpstr>
      <vt:lpstr>Wingdings 2</vt:lpstr>
      <vt:lpstr>Wingdings 3</vt:lpstr>
      <vt:lpstr>Concurrencia</vt:lpstr>
      <vt:lpstr>REUNIÓN CON PADRES DE FAMILIA  PRIMER GRADO</vt:lpstr>
      <vt:lpstr>AGENDA</vt:lpstr>
      <vt:lpstr>I. BIENVENIDA</vt:lpstr>
      <vt:lpstr>I. BIENVENIDA</vt:lpstr>
      <vt:lpstr>DOCENTE: </vt:lpstr>
      <vt:lpstr>DOCENTE: </vt:lpstr>
      <vt:lpstr>DOCENTE: </vt:lpstr>
      <vt:lpstr>DOCENTE: </vt:lpstr>
      <vt:lpstr>DOCENTE: </vt:lpstr>
      <vt:lpstr>DOCENTE: </vt:lpstr>
      <vt:lpstr>DOCENTE: </vt:lpstr>
      <vt:lpstr>DOCENTE: </vt:lpstr>
      <vt:lpstr>DOCENTE: </vt:lpstr>
      <vt:lpstr>DOCENTE: </vt:lpstr>
      <vt:lpstr>DOCENTE: </vt:lpstr>
      <vt:lpstr>II. INICIO DE CLASES</vt:lpstr>
      <vt:lpstr>III. FORMAS DE TRABAJO</vt:lpstr>
      <vt:lpstr>III. FORMAS DE TRABAJO</vt:lpstr>
      <vt:lpstr>III. FORMAS DE TRABAJO</vt:lpstr>
      <vt:lpstr>IV. HORARIOS Y CÓDIGOS DE CLASE</vt:lpstr>
      <vt:lpstr>V. REUTILIZACIÓN DE CUADERNOS Y MATERIALES </vt:lpstr>
      <vt:lpstr>VI. LIBROS QUE SE UTILIZARÁN EN EL PRESENTE CICLO ESCOLAR</vt:lpstr>
      <vt:lpstr>VII. CRITERIOS Y PORCENTAJES DE EVALUACIÓN</vt:lpstr>
      <vt:lpstr>VIII. MEDIOS DE COMUNICACIÓN CON LA SECCIÓN SECUNDARIA</vt:lpstr>
      <vt:lpstr>IX. TUTORES DE LOS GRUPOS: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CON PADRES DE FAMILIA PRIMERO</dc:title>
  <dc:creator>rafael97</dc:creator>
  <cp:lastModifiedBy>Cuenta Microsoft</cp:lastModifiedBy>
  <cp:revision>34</cp:revision>
  <dcterms:created xsi:type="dcterms:W3CDTF">2020-08-14T23:25:59Z</dcterms:created>
  <dcterms:modified xsi:type="dcterms:W3CDTF">2020-08-21T19:46:40Z</dcterms:modified>
</cp:coreProperties>
</file>